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7" r:id="rId7"/>
    <p:sldId id="273" r:id="rId8"/>
    <p:sldId id="259" r:id="rId9"/>
    <p:sldId id="276" r:id="rId10"/>
    <p:sldId id="260" r:id="rId11"/>
    <p:sldId id="275" r:id="rId12"/>
    <p:sldId id="267" r:id="rId13"/>
    <p:sldId id="272" r:id="rId14"/>
    <p:sldId id="274" r:id="rId15"/>
    <p:sldId id="265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Inversión vs Ganancia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174388181541085E-2"/>
                  <c:y val="-2.6181818181818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5CB8-40F2-8547-579F2C25C5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Hoja1!$B$2:$B$5</c:f>
              <c:numCache>
                <c:formatCode>#,##0</c:formatCode>
                <c:ptCount val="4"/>
                <c:pt idx="0">
                  <c:v>251200</c:v>
                </c:pt>
                <c:pt idx="1">
                  <c:v>174200</c:v>
                </c:pt>
                <c:pt idx="2">
                  <c:v>138200</c:v>
                </c:pt>
                <c:pt idx="3">
                  <c:v>138200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B8-40F2-8547-579F2C25C5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Ganancia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174388181541085E-2"/>
                  <c:y val="3.781818181818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CB8-40F2-8547-579F2C25C5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Hoja1!$C$2:$C$5</c:f>
              <c:numCache>
                <c:formatCode>#,##0</c:formatCode>
                <c:ptCount val="4"/>
                <c:pt idx="0">
                  <c:v>36000</c:v>
                </c:pt>
                <c:pt idx="1">
                  <c:v>144000</c:v>
                </c:pt>
                <c:pt idx="2">
                  <c:v>324000</c:v>
                </c:pt>
                <c:pt idx="3">
                  <c:v>720000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CB8-40F2-8547-579F2C25C53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171767279"/>
        <c:axId val="1171766447"/>
      </c:lineChart>
      <c:catAx>
        <c:axId val="117176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71766447"/>
        <c:crosses val="autoZero"/>
        <c:auto val="1"/>
        <c:lblAlgn val="ctr"/>
        <c:lblOffset val="100"/>
        <c:noMultiLvlLbl val="0"/>
      </c:catAx>
      <c:valAx>
        <c:axId val="1171766447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7176727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0E9E49-B030-4187-B3D4-2E6B7EAD72A2}" type="datetime1">
              <a:rPr lang="es-ES" smtClean="0"/>
              <a:t>04/06/2019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62DD0-8C42-4BC3-9452-8D12D773E0C5}" type="datetime1">
              <a:rPr lang="es-ES" noProof="0" smtClean="0"/>
              <a:t>04/06/2019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82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38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44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77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0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2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74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36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Consigna</a:t>
            </a:r>
          </a:p>
        </p:txBody>
      </p: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agradecimi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14" name="Gráfico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Íker</a:t>
            </a:r>
            <a:br>
              <a:rPr lang="es-ES" noProof="0"/>
            </a:br>
            <a:r>
              <a:rPr lang="es-ES" noProof="0"/>
              <a:t>Armijo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1" name="Marcador de texto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32" name="Marcador de texto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es-ES" noProof="0" smtClean="0"/>
              <a:t>Haga clic para editar el estilo de subtítulo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Grá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5" name="Marcador de posición de texto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Gráfico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6" name="Grá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VACÍA</a:t>
            </a:r>
          </a:p>
        </p:txBody>
      </p:sp>
      <p:sp>
        <p:nvSpPr>
          <p:cNvPr id="14" name="Grá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Grá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tex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6" name="Marcador de tex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6" name="Marcador de posición de imagen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7" name="Marcador de posición de imagen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Grá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Gráfico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Gráfico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posición de gráfico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4" name="Gráfico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á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9" name="Grá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TABLA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Gráfico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abla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Gráfico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Cuadro de texto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VÍDEO</a:t>
            </a:r>
          </a:p>
        </p:txBody>
      </p:sp>
      <p:sp>
        <p:nvSpPr>
          <p:cNvPr id="16" name="Marcador de posición de elemento multime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  <p:sp>
        <p:nvSpPr>
          <p:cNvPr id="12" name="Gráfico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5502"/>
          <a:stretch>
            <a:fillRect/>
          </a:stretch>
        </p:blipFill>
        <p:spPr>
          <a:xfrm>
            <a:off x="3036366" y="2732"/>
            <a:ext cx="9155634" cy="6858000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40359"/>
            <a:ext cx="10090287" cy="1101897"/>
          </a:xfrm>
        </p:spPr>
        <p:txBody>
          <a:bodyPr rtlCol="0"/>
          <a:lstStyle/>
          <a:p>
            <a:pPr rtl="0"/>
            <a:r>
              <a:rPr lang="es-ES" dirty="0" smtClean="0"/>
              <a:t>Innovación Social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0" y="4309102"/>
            <a:ext cx="4367531" cy="324417"/>
          </a:xfrm>
        </p:spPr>
        <p:txBody>
          <a:bodyPr rtlCol="0"/>
          <a:lstStyle/>
          <a:p>
            <a:pPr rtl="0"/>
            <a:r>
              <a:rPr lang="es-ES" dirty="0" smtClean="0"/>
              <a:t>Integrantes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1"/>
          </p:nvPr>
        </p:nvSpPr>
        <p:spPr>
          <a:xfrm>
            <a:off x="770019" y="4794798"/>
            <a:ext cx="4367531" cy="3244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0" dirty="0" smtClean="0">
                <a:solidFill>
                  <a:schemeClr val="tx2"/>
                </a:solidFill>
              </a:rPr>
              <a:t>Aragón Moreyra Saúl Renato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0" dirty="0" smtClean="0">
                <a:solidFill>
                  <a:schemeClr val="tx2"/>
                </a:solidFill>
              </a:rPr>
              <a:t>Hernández </a:t>
            </a:r>
            <a:r>
              <a:rPr lang="es-MX" sz="1600" b="0" dirty="0">
                <a:solidFill>
                  <a:schemeClr val="tx2"/>
                </a:solidFill>
              </a:rPr>
              <a:t>Cruz </a:t>
            </a:r>
            <a:r>
              <a:rPr lang="es-MX" sz="1600" b="0" dirty="0" err="1" smtClean="0">
                <a:solidFill>
                  <a:schemeClr val="tx2"/>
                </a:solidFill>
              </a:rPr>
              <a:t>Zurisadai</a:t>
            </a:r>
            <a:endParaRPr lang="es-MX" sz="1600" b="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0" dirty="0" smtClean="0">
                <a:solidFill>
                  <a:schemeClr val="tx2"/>
                </a:solidFill>
              </a:rPr>
              <a:t>Ignacio Luis Luz Deisy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0" dirty="0" smtClean="0">
                <a:solidFill>
                  <a:schemeClr val="tx2"/>
                </a:solidFill>
              </a:rPr>
              <a:t>José Ríos José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0" dirty="0" smtClean="0">
                <a:solidFill>
                  <a:schemeClr val="tx2"/>
                </a:solidFill>
              </a:rPr>
              <a:t>Rendón Bautista Elia Margarita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LA PLAZA </a:t>
            </a:r>
            <a:br>
              <a:rPr lang="es-ES" dirty="0" smtClean="0"/>
            </a:br>
            <a:r>
              <a:rPr lang="es-ES" dirty="0" smtClean="0"/>
              <a:t>GRANDE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206" y="490503"/>
            <a:ext cx="5056083" cy="1338275"/>
          </a:xfrm>
        </p:spPr>
        <p:txBody>
          <a:bodyPr rtlCol="0"/>
          <a:lstStyle/>
          <a:p>
            <a:pPr rtl="0"/>
            <a:r>
              <a:rPr lang="es-ES" dirty="0" smtClean="0"/>
              <a:t>Competencia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1745" y="2241515"/>
            <a:ext cx="5045826" cy="3760858"/>
          </a:xfrm>
        </p:spPr>
        <p:txBody>
          <a:bodyPr rtlCol="0">
            <a:normAutofit/>
          </a:bodyPr>
          <a:lstStyle/>
          <a:p>
            <a:r>
              <a:rPr lang="es-MX" dirty="0"/>
              <a:t>En Oaxaca un punto económico importante son los mercados de la ciudad, esto debido a que día con día atrae a diversos turistas, sin embargo, la difusión para estos establecimientos es insuficiente. </a:t>
            </a:r>
            <a:endParaRPr lang="es-MX" dirty="0" smtClean="0"/>
          </a:p>
          <a:p>
            <a:r>
              <a:rPr lang="es-MX" dirty="0" smtClean="0"/>
              <a:t>De </a:t>
            </a:r>
            <a:r>
              <a:rPr lang="es-MX" dirty="0"/>
              <a:t>acuerdo a una búsqueda realizada en EBSCO, GOOGLE PATENTS y PATENTSCOPE no existe registro de una aplicación para la publicidad de mercados tradicionales del estado.</a:t>
            </a:r>
            <a:endParaRPr lang="es-MX" dirty="0" smtClean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b="11885"/>
          <a:stretch>
            <a:fillRect/>
          </a:stretch>
        </p:blipFill>
        <p:spPr>
          <a:xfrm>
            <a:off x="0" y="637567"/>
            <a:ext cx="6108872" cy="5485128"/>
          </a:xfrm>
        </p:spPr>
      </p:pic>
    </p:spTree>
    <p:extLst>
      <p:ext uri="{BB962C8B-B14F-4D97-AF65-F5344CB8AC3E}">
        <p14:creationId xmlns:p14="http://schemas.microsoft.com/office/powerpoint/2010/main" val="21905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10218713" cy="782638"/>
          </a:xfrm>
        </p:spPr>
        <p:txBody>
          <a:bodyPr rtlCol="0">
            <a:normAutofit/>
          </a:bodyPr>
          <a:lstStyle/>
          <a:p>
            <a:pPr algn="ctr"/>
            <a:r>
              <a:rPr lang="es-MX" dirty="0"/>
              <a:t>Barreras y alcances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353034" y="2229966"/>
            <a:ext cx="4365625" cy="454353"/>
          </a:xfrm>
        </p:spPr>
        <p:txBody>
          <a:bodyPr rtlCol="0"/>
          <a:lstStyle/>
          <a:p>
            <a:pPr rtl="0"/>
            <a:r>
              <a:rPr lang="es-ES" dirty="0" smtClean="0"/>
              <a:t>Barreras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2CB9BD-51FF-4C3D-BDD7-A004B05B152F}"/>
              </a:ext>
            </a:extLst>
          </p:cNvPr>
          <p:cNvSpPr>
            <a:spLocks noGrp="1"/>
          </p:cNvSpPr>
          <p:nvPr>
            <p:ph type="body" idx="18"/>
          </p:nvPr>
        </p:nvSpPr>
        <p:spPr bwMode="grayWhite">
          <a:xfrm>
            <a:off x="5743075" y="2229966"/>
            <a:ext cx="5712774" cy="454353"/>
          </a:xfrm>
        </p:spPr>
        <p:txBody>
          <a:bodyPr rtlCol="0"/>
          <a:lstStyle/>
          <a:p>
            <a:pPr rtl="0"/>
            <a:r>
              <a:rPr lang="es-ES" dirty="0" smtClean="0"/>
              <a:t>Alcances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353034" y="3098374"/>
            <a:ext cx="4956904" cy="2449642"/>
          </a:xfrm>
        </p:spPr>
        <p:txBody>
          <a:bodyPr rtlCol="0">
            <a:normAutofit/>
          </a:bodyPr>
          <a:lstStyle/>
          <a:p>
            <a:r>
              <a:rPr lang="es-MX" dirty="0"/>
              <a:t>Una barrera que se presenta al implementar la aplicación móvil es que para un correcto funcionamiento es necesario contar con </a:t>
            </a:r>
            <a:r>
              <a:rPr lang="es-MX" dirty="0" smtClean="0"/>
              <a:t>una conexión </a:t>
            </a:r>
            <a:r>
              <a:rPr lang="es-MX" dirty="0"/>
              <a:t>a Internet estable (wifi o datos móviles).</a:t>
            </a:r>
          </a:p>
          <a:p>
            <a:pPr rtl="0"/>
            <a:endParaRPr lang="es-ES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5743075" y="3098374"/>
            <a:ext cx="5853087" cy="3543057"/>
          </a:xfrm>
        </p:spPr>
        <p:txBody>
          <a:bodyPr rtlCol="0">
            <a:normAutofit fontScale="85000" lnSpcReduction="20000"/>
          </a:bodyPr>
          <a:lstStyle/>
          <a:p>
            <a:r>
              <a:rPr lang="es-MX" dirty="0"/>
              <a:t>Se puede alcanzar a un gran sector de la población en cuanto la aplicación este implementada y sea accesible para todo mundo.</a:t>
            </a:r>
          </a:p>
          <a:p>
            <a:r>
              <a:rPr lang="es-MX" dirty="0"/>
              <a:t>La aplicación brinda publicidad en concreto de los mercados mas representativos del estado, por otra parte, se brindaran las </a:t>
            </a:r>
            <a:r>
              <a:rPr lang="es-MX" dirty="0" smtClean="0"/>
              <a:t>diferentes opciones </a:t>
            </a:r>
            <a:r>
              <a:rPr lang="es-MX" dirty="0"/>
              <a:t>de acudir a las plazas tradicionales de esta forma ayudando a la economía de las familias que en estos sitios laboran </a:t>
            </a:r>
            <a:r>
              <a:rPr lang="es-MX" dirty="0" smtClean="0"/>
              <a:t>y brindándole </a:t>
            </a:r>
            <a:r>
              <a:rPr lang="es-MX" dirty="0"/>
              <a:t>una nueva experiencia al turista local y extranjero.</a:t>
            </a:r>
          </a:p>
          <a:p>
            <a:r>
              <a:rPr lang="es-MX" dirty="0"/>
              <a:t>El municipio de Oaxaca se puede convertir en el primer municipio el cual cuente con una aplicación de este tipo y aportaría a tener </a:t>
            </a:r>
            <a:r>
              <a:rPr lang="es-MX" dirty="0" smtClean="0"/>
              <a:t>un creciente </a:t>
            </a:r>
            <a:r>
              <a:rPr lang="es-MX" dirty="0"/>
              <a:t>flujo económico.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47" y="4115723"/>
            <a:ext cx="5920556" cy="2281355"/>
          </a:xfrm>
        </p:spPr>
        <p:txBody>
          <a:bodyPr rtlCol="0"/>
          <a:lstStyle/>
          <a:p>
            <a:pPr rtl="0"/>
            <a:r>
              <a:rPr lang="es-ES" dirty="0"/>
              <a:t>MUCHAS</a:t>
            </a:r>
            <a:br>
              <a:rPr lang="es-ES" dirty="0"/>
            </a:br>
            <a:r>
              <a:rPr lang="es-ES" dirty="0"/>
              <a:t>GRACIAS</a:t>
            </a:r>
          </a:p>
        </p:txBody>
      </p:sp>
      <p:pic>
        <p:nvPicPr>
          <p:cNvPr id="14" name="Marcador de posición de imagen 13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5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532015"/>
            <a:ext cx="6382139" cy="1283369"/>
          </a:xfrm>
        </p:spPr>
        <p:txBody>
          <a:bodyPr rtlCol="0"/>
          <a:lstStyle/>
          <a:p>
            <a:pPr rtl="0"/>
            <a:r>
              <a:rPr lang="es-ES" dirty="0" smtClean="0"/>
              <a:t>¿Qué </a:t>
            </a:r>
            <a:r>
              <a:rPr lang="es-ES" dirty="0" smtClean="0"/>
              <a:t>es la Plaza Grande?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134574"/>
            <a:ext cx="4936812" cy="2588851"/>
          </a:xfrm>
        </p:spPr>
        <p:txBody>
          <a:bodyPr rtlCol="0">
            <a:normAutofit lnSpcReduction="10000"/>
          </a:bodyPr>
          <a:lstStyle/>
          <a:p>
            <a:r>
              <a:rPr lang="es-MX" dirty="0" smtClean="0"/>
              <a:t>Desde épocas prehispánicas la plaza grande es un mercado tradicional en algunos municipios </a:t>
            </a:r>
            <a:r>
              <a:rPr lang="es-MX" dirty="0" smtClean="0"/>
              <a:t>del valle de Oaxaca según el día de la semana que le corresponde a cada uno, ese día además de los habitantes del municipio, pobladores aledaños a las comunidades acuden a adquirir, vender y o intercambiar productos</a:t>
            </a:r>
            <a:r>
              <a:rPr lang="es-MX" dirty="0" smtClean="0"/>
              <a:t>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r="12549"/>
          <a:stretch>
            <a:fillRect/>
          </a:stretch>
        </p:blipFill>
        <p:spPr>
          <a:xfrm rot="16200000">
            <a:off x="5711032" y="377032"/>
            <a:ext cx="6858000" cy="6103937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4483" y="4887061"/>
            <a:ext cx="3713395" cy="1546990"/>
          </a:xfrm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</a:pPr>
            <a:r>
              <a:rPr lang="es-MX" sz="1400" dirty="0" smtClean="0"/>
              <a:t>Domingo </a:t>
            </a:r>
            <a:r>
              <a:rPr lang="es-MX" sz="1400" dirty="0"/>
              <a:t>– </a:t>
            </a:r>
            <a:r>
              <a:rPr lang="es-MX" sz="1400" dirty="0" err="1"/>
              <a:t>Tlacolula</a:t>
            </a:r>
            <a:r>
              <a:rPr lang="es-MX" sz="1400" dirty="0"/>
              <a:t> y </a:t>
            </a:r>
            <a:r>
              <a:rPr lang="es-MX" sz="1400" dirty="0" err="1" smtClean="0"/>
              <a:t>Nochixtlán</a:t>
            </a:r>
            <a:endParaRPr lang="es-MX" sz="1400" dirty="0"/>
          </a:p>
          <a:p>
            <a:pPr>
              <a:spcBef>
                <a:spcPts val="0"/>
              </a:spcBef>
            </a:pPr>
            <a:r>
              <a:rPr lang="es-MX" sz="1400" dirty="0" smtClean="0"/>
              <a:t>Lunes </a:t>
            </a:r>
            <a:r>
              <a:rPr lang="es-MX" sz="1400" dirty="0"/>
              <a:t>– Ixtlán, Miahuatlán y </a:t>
            </a:r>
            <a:r>
              <a:rPr lang="es-MX" sz="1400" dirty="0" err="1" smtClean="0"/>
              <a:t>Teotitlán</a:t>
            </a:r>
            <a:endParaRPr lang="es-MX" sz="1400" dirty="0"/>
          </a:p>
          <a:p>
            <a:pPr>
              <a:spcBef>
                <a:spcPts val="0"/>
              </a:spcBef>
            </a:pPr>
            <a:r>
              <a:rPr lang="es-MX" sz="1400" dirty="0" smtClean="0"/>
              <a:t>Martes </a:t>
            </a:r>
            <a:r>
              <a:rPr lang="es-MX" sz="1400" dirty="0"/>
              <a:t>– </a:t>
            </a:r>
            <a:r>
              <a:rPr lang="es-MX" sz="1400" dirty="0" err="1"/>
              <a:t>Atzompa</a:t>
            </a:r>
            <a:r>
              <a:rPr lang="es-MX" sz="1400" dirty="0"/>
              <a:t> y Sta. Ana de </a:t>
            </a:r>
            <a:r>
              <a:rPr lang="es-MX" sz="1400" dirty="0" smtClean="0"/>
              <a:t>Valle</a:t>
            </a:r>
          </a:p>
          <a:p>
            <a:pPr>
              <a:spcBef>
                <a:spcPts val="0"/>
              </a:spcBef>
            </a:pPr>
            <a:r>
              <a:rPr lang="es-MX" sz="1400" dirty="0" smtClean="0"/>
              <a:t>Miércoles </a:t>
            </a:r>
            <a:r>
              <a:rPr lang="es-MX" sz="1400" dirty="0"/>
              <a:t>– </a:t>
            </a:r>
            <a:r>
              <a:rPr lang="es-MX" sz="1400" dirty="0" err="1"/>
              <a:t>Etla</a:t>
            </a:r>
            <a:r>
              <a:rPr lang="es-MX" sz="1400" dirty="0"/>
              <a:t> y </a:t>
            </a:r>
            <a:r>
              <a:rPr lang="es-MX" sz="1400" dirty="0" smtClean="0"/>
              <a:t>Zimatlán.</a:t>
            </a:r>
          </a:p>
          <a:p>
            <a:pPr>
              <a:spcBef>
                <a:spcPts val="0"/>
              </a:spcBef>
            </a:pPr>
            <a:r>
              <a:rPr lang="es-MX" sz="1400" dirty="0" smtClean="0"/>
              <a:t>Jueves </a:t>
            </a:r>
            <a:r>
              <a:rPr lang="es-MX" sz="1400" dirty="0"/>
              <a:t>– Zaachila y </a:t>
            </a:r>
            <a:r>
              <a:rPr lang="es-MX" sz="1400" dirty="0" smtClean="0"/>
              <a:t>Ejutla </a:t>
            </a:r>
          </a:p>
          <a:p>
            <a:pPr>
              <a:spcBef>
                <a:spcPts val="0"/>
              </a:spcBef>
            </a:pPr>
            <a:r>
              <a:rPr lang="es-MX" sz="1400" dirty="0" smtClean="0"/>
              <a:t>Viernes </a:t>
            </a:r>
            <a:r>
              <a:rPr lang="es-MX" sz="1400" dirty="0"/>
              <a:t>– </a:t>
            </a:r>
            <a:r>
              <a:rPr lang="es-MX" sz="1400" dirty="0" smtClean="0"/>
              <a:t>Ocotlán</a:t>
            </a:r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2" r="25002"/>
          <a:stretch>
            <a:fillRect/>
          </a:stretch>
        </p:blipFill>
        <p:spPr/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</a:t>
            </a:r>
            <a:r>
              <a:rPr lang="es-MX" dirty="0" smtClean="0"/>
              <a:t>Qué abarca?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774032" y="2999833"/>
            <a:ext cx="4898980" cy="2477237"/>
          </a:xfrm>
        </p:spPr>
        <p:txBody>
          <a:bodyPr>
            <a:normAutofit/>
          </a:bodyPr>
          <a:lstStyle/>
          <a:p>
            <a:r>
              <a:rPr lang="es-MX" sz="2800" dirty="0" smtClean="0"/>
              <a:t>Los mercados </a:t>
            </a:r>
          </a:p>
          <a:p>
            <a:endParaRPr lang="es-MX" sz="2800" dirty="0" smtClean="0"/>
          </a:p>
          <a:p>
            <a:r>
              <a:rPr lang="es-MX" sz="2800" dirty="0" smtClean="0"/>
              <a:t>Plazas Grandes de Oaxaca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9349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32015"/>
            <a:ext cx="5056083" cy="1283369"/>
          </a:xfrm>
        </p:spPr>
        <p:txBody>
          <a:bodyPr rtlCol="0"/>
          <a:lstStyle/>
          <a:p>
            <a:pPr rtl="0"/>
            <a:r>
              <a:rPr lang="es-ES" dirty="0" smtClean="0"/>
              <a:t>Objetivo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926" y="2249156"/>
            <a:ext cx="5735138" cy="4312065"/>
          </a:xfrm>
        </p:spPr>
        <p:txBody>
          <a:bodyPr rtlCol="0">
            <a:normAutofit lnSpcReduction="10000"/>
          </a:bodyPr>
          <a:lstStyle/>
          <a:p>
            <a:r>
              <a:rPr lang="es-MX" dirty="0"/>
              <a:t>Brindar al turista las herramientas necesarias que le permita reconocer a los mercados de la capital Oaxaqueña como un atractivo turístico digno de visitar, mediante información clara, precisa y detallada a través del uso de las tecnologías de la comunicación. </a:t>
            </a:r>
            <a:r>
              <a:rPr lang="es-MX" dirty="0" smtClean="0"/>
              <a:t>Para reactivar la economía de los mercados.</a:t>
            </a:r>
            <a:endParaRPr lang="es-MX" dirty="0" smtClean="0"/>
          </a:p>
          <a:p>
            <a:r>
              <a:rPr lang="es-MX" dirty="0" smtClean="0"/>
              <a:t>Desarrollar </a:t>
            </a:r>
            <a:r>
              <a:rPr lang="es-MX" dirty="0"/>
              <a:t>una aplicación móvil que proporcione alternativas al turismo para adquirir productos de la región, acercándolo a los productores que venden en las plazas de los municipios principales con comunidades de alta marginación.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r="12549"/>
          <a:stretch>
            <a:fillRect/>
          </a:stretch>
        </p:blipFill>
        <p:spPr>
          <a:xfrm rot="16200000">
            <a:off x="5711032" y="377032"/>
            <a:ext cx="6858000" cy="6103937"/>
          </a:xfrm>
        </p:spPr>
      </p:pic>
    </p:spTree>
    <p:extLst>
      <p:ext uri="{BB962C8B-B14F-4D97-AF65-F5344CB8AC3E}">
        <p14:creationId xmlns:p14="http://schemas.microsoft.com/office/powerpoint/2010/main" val="2054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206" y="490503"/>
            <a:ext cx="5056083" cy="1338275"/>
          </a:xfrm>
        </p:spPr>
        <p:txBody>
          <a:bodyPr rtlCol="0"/>
          <a:lstStyle/>
          <a:p>
            <a:pPr rtl="0"/>
            <a:r>
              <a:rPr lang="es-ES" dirty="0" smtClean="0"/>
              <a:t>Innovación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1745" y="2241514"/>
            <a:ext cx="5045826" cy="4350479"/>
          </a:xfrm>
        </p:spPr>
        <p:txBody>
          <a:bodyPr rtlCol="0">
            <a:normAutofit/>
          </a:bodyPr>
          <a:lstStyle/>
          <a:p>
            <a:r>
              <a:rPr lang="es-MX" dirty="0" smtClean="0"/>
              <a:t>Reactivar la economía local a través de una Aplicación </a:t>
            </a:r>
            <a:r>
              <a:rPr lang="es-MX" dirty="0" smtClean="0"/>
              <a:t>móvil enfocada a los locatarios de los mercados para que estos se puedan </a:t>
            </a:r>
            <a:r>
              <a:rPr lang="es-MX" dirty="0" smtClean="0"/>
              <a:t>publicitar.</a:t>
            </a:r>
            <a:endParaRPr lang="es-MX" dirty="0" smtClean="0"/>
          </a:p>
          <a:p>
            <a:r>
              <a:rPr lang="es-MX" dirty="0" smtClean="0"/>
              <a:t>Además </a:t>
            </a:r>
            <a:r>
              <a:rPr lang="es-MX" dirty="0" smtClean="0"/>
              <a:t>atraer </a:t>
            </a:r>
            <a:r>
              <a:rPr lang="es-MX" dirty="0" smtClean="0"/>
              <a:t>al turismo local y extranjero para que estos lleguen a </a:t>
            </a:r>
            <a:r>
              <a:rPr lang="es-MX" dirty="0" smtClean="0"/>
              <a:t>las plazas y </a:t>
            </a:r>
            <a:r>
              <a:rPr lang="es-MX" dirty="0" smtClean="0"/>
              <a:t>puedan adquirir mercancía directamente de los productores primarios y artesanos, que </a:t>
            </a:r>
            <a:r>
              <a:rPr lang="es-ES" dirty="0" smtClean="0"/>
              <a:t>generalmente son originarios de pueblos en pobreza y pobreza </a:t>
            </a:r>
            <a:r>
              <a:rPr lang="es-ES" dirty="0" smtClean="0"/>
              <a:t>extrema.</a:t>
            </a:r>
            <a:endParaRPr lang="es-MX" dirty="0" smtClean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b="11885"/>
          <a:stretch>
            <a:fillRect/>
          </a:stretch>
        </p:blipFill>
        <p:spPr>
          <a:xfrm>
            <a:off x="0" y="637567"/>
            <a:ext cx="6108872" cy="5485128"/>
          </a:xfrm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Shape 194"/>
          <p:cNvGraphicFramePr/>
          <p:nvPr>
            <p:extLst>
              <p:ext uri="{D42A27DB-BD31-4B8C-83A1-F6EECF244321}">
                <p14:modId xmlns:p14="http://schemas.microsoft.com/office/powerpoint/2010/main" val="4044085157"/>
              </p:ext>
            </p:extLst>
          </p:nvPr>
        </p:nvGraphicFramePr>
        <p:xfrm>
          <a:off x="312737" y="96838"/>
          <a:ext cx="11310875" cy="69085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6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2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87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strike="noStrike" cap="none">
                          <a:sym typeface="Nunito"/>
                        </a:rPr>
                        <a:t>Socios clave</a:t>
                      </a:r>
                      <a:endParaRPr lang="en-US" sz="1800" b="1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 panose="020B0604020202020204" pitchFamily="34" charset="0"/>
                        <a:buNone/>
                      </a:pPr>
                      <a:r>
                        <a:rPr lang="en-US" sz="1600" u="none" strike="noStrike" cap="none" dirty="0" err="1">
                          <a:sym typeface="Nunito"/>
                        </a:rPr>
                        <a:t>Actividades</a:t>
                      </a:r>
                      <a:r>
                        <a:rPr lang="en-US" sz="1600" u="none" strike="noStrike" cap="none" dirty="0">
                          <a:sym typeface="Nunito"/>
                        </a:rPr>
                        <a:t> claves</a:t>
                      </a:r>
                      <a:endParaRPr lang="en-US" sz="16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400" u="none" strike="noStrike" cap="none" dirty="0" err="1">
                          <a:sym typeface="Nunito"/>
                        </a:rPr>
                        <a:t>Propuesta</a:t>
                      </a:r>
                      <a:r>
                        <a:rPr lang="en-US" sz="1400" u="none" strike="noStrike" cap="none" dirty="0">
                          <a:sym typeface="Nunito"/>
                        </a:rPr>
                        <a:t> de valor</a:t>
                      </a:r>
                      <a:endParaRPr lang="en-US" sz="1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strike="noStrike" cap="none">
                          <a:sym typeface="Nunito"/>
                        </a:rPr>
                        <a:t>Relaciones con clientes</a:t>
                      </a:r>
                      <a:endParaRPr lang="en-US" sz="1800" b="1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strike="noStrike" cap="none">
                          <a:sym typeface="Nunito"/>
                        </a:rPr>
                        <a:t>Segmentos de cliente</a:t>
                      </a:r>
                      <a:endParaRPr lang="en-US" sz="1800" b="1" i="0" u="none" strike="noStrike" cap="none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3780">
                <a:tc rowSpan="4"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Secretaria de economía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Secretaria de turismo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 err="1">
                          <a:effectLst/>
                          <a:sym typeface="Arial"/>
                        </a:rPr>
                        <a:t>Firebase</a:t>
                      </a:r>
                      <a:endParaRPr lang="es-MX" sz="1400" u="none" strike="noStrike" cap="none" dirty="0">
                        <a:effectLst/>
                        <a:sym typeface="Arial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Hostinger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Google </a:t>
                      </a:r>
                      <a:r>
                        <a:rPr lang="es-MX" sz="1400" u="none" strike="noStrike" cap="none" dirty="0" err="1">
                          <a:effectLst/>
                          <a:sym typeface="Arial"/>
                        </a:rPr>
                        <a:t>maps</a:t>
                      </a: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 </a:t>
                      </a:r>
                    </a:p>
                    <a:p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 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buSzPct val="25000"/>
                        <a:buFont typeface="Arial" panose="020B0604020202020204" pitchFamily="34" charset="0"/>
                        <a:buChar char="•"/>
                      </a:pPr>
                      <a:endParaRPr sz="1800" b="0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4285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Posicionamiento de la app en internet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Promoción en el estado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Bluetooth en los kioscos de comunicación 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Promoción con los locatarios de los diversos mercados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4285"/>
                        <a:buFont typeface="Arial"/>
                        <a:buChar char="•"/>
                      </a:pPr>
                      <a:endParaRPr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0" marR="0" marT="0" marB="0"/>
                </a:tc>
                <a:tc rowSpan="4"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Una nueva difusión para los locatarios de la ciudad del estado de Oaxaca, por medio de una aplicación para Android, para móviles inteligentes.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Ahorro de tiempo para los turistas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Economía activa para los locatarios, debido a que los turistas se guían por cosas que encuentran en el paso o internet.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Fomentar la compra de productos 100% oaxaqueños.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La promoción y venta de sus productos.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Incremento de su economía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Popularidad en la región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u="sng" strike="noStrike" cap="none" dirty="0">
                          <a:effectLst/>
                          <a:sym typeface="Arial"/>
                        </a:rPr>
                        <a:t>Publicidad</a:t>
                      </a: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 en redes sociales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buSzPct val="25000"/>
                        <a:buFont typeface="Arial" panose="020B0604020202020204" pitchFamily="34" charset="0"/>
                        <a:buChar char="•"/>
                      </a:pPr>
                      <a:endParaRPr sz="1100" b="0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Una relación directa y confiable, por medio del administrador de cada mercado.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Por medio de nuestro asesor externo se han establecido contactos o convenios con los administradores del mercado.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Este convenio tiene un costo de cero pesos.</a:t>
                      </a:r>
                      <a:endParaRPr lang="es-MX" sz="11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Nuestro nicho de mercado locatarios de las diferentes comunidades del estado de Oaxaca, en donde se establecen los mercados y/o plazas para fomentar el comercio local.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Los locatarios de los mercados y plazas más céntricas de la ciudad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None/>
                        <a:tabLst/>
                        <a:defRPr/>
                      </a:pP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  <a:tabLst/>
                        <a:defRPr/>
                      </a:pP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None/>
                      </a:pPr>
                      <a:endParaRPr lang="es-MX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893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>
                          <a:sym typeface="Nunito"/>
                        </a:rPr>
                        <a:t>Recursos clave</a:t>
                      </a:r>
                      <a:endParaRPr lang="en-US" sz="1800" b="1" i="0" u="none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dirty="0">
                          <a:sym typeface="Nunito"/>
                        </a:rPr>
                        <a:t>Canales</a:t>
                      </a:r>
                      <a:endParaRPr lang="en-US" sz="1800" b="1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33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4285"/>
                        <a:buFont typeface="Arial"/>
                        <a:buNone/>
                      </a:pPr>
                      <a:endParaRPr lang="es-MX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Internet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Equipo de computo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Redes sociales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 err="1">
                          <a:effectLst/>
                          <a:sym typeface="Arial"/>
                        </a:rPr>
                        <a:t>Moviles</a:t>
                      </a: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 inteligentes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Convenios con los administradores  para la comunicación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567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Con trato directo para brindarles la confianza suficiente y por medio de los administradores.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Por medio de  nuestro asesor externo.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En la actualidad lo más viable y fácil de manejar son las redes sociales y el asesor externo.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Las redes sociales no tienen ningún costo por promoción o comunicación, esto nos permite la reducción de costos en el proyecto. </a:t>
                      </a:r>
                    </a:p>
                    <a:p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dirty="0" err="1">
                          <a:sym typeface="Nunito"/>
                        </a:rPr>
                        <a:t>Estructuras</a:t>
                      </a:r>
                      <a:r>
                        <a:rPr lang="en-US" sz="1800" u="none" dirty="0">
                          <a:sym typeface="Nunito"/>
                        </a:rPr>
                        <a:t> de </a:t>
                      </a:r>
                      <a:r>
                        <a:rPr lang="en-US" sz="1800" u="none" dirty="0" err="1">
                          <a:sym typeface="Nunito"/>
                        </a:rPr>
                        <a:t>costes</a:t>
                      </a:r>
                      <a:endParaRPr lang="en-US" sz="1800" b="1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Nunito"/>
                        <a:buNone/>
                      </a:pPr>
                      <a:r>
                        <a:rPr lang="en-US" sz="1800" u="none" dirty="0">
                          <a:sym typeface="Nunito"/>
                        </a:rPr>
                        <a:t>Fuentes de </a:t>
                      </a:r>
                      <a:r>
                        <a:rPr lang="en-US" sz="1800" u="none" dirty="0" err="1">
                          <a:sym typeface="Nunito"/>
                        </a:rPr>
                        <a:t>ingresos</a:t>
                      </a:r>
                      <a:endParaRPr lang="en-US" sz="1800" b="1" i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2036">
                <a:tc gridSpan="3">
                  <a:txBody>
                    <a:bodyPr/>
                    <a:lstStyle/>
                    <a:p>
                      <a:pPr lvl="0"/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Pago de derechos para la plataforma de la app</a:t>
                      </a:r>
                    </a:p>
                    <a:p>
                      <a:pPr lvl="0"/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El pago de nomina</a:t>
                      </a:r>
                    </a:p>
                    <a:p>
                      <a:pPr lvl="0"/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Promoción y publicidad</a:t>
                      </a:r>
                    </a:p>
                    <a:p>
                      <a:pPr lvl="0"/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El recurso humano</a:t>
                      </a:r>
                    </a:p>
                    <a:p>
                      <a:pPr lvl="0"/>
                      <a:r>
                        <a:rPr lang="es-MX" sz="1400" u="none" strike="noStrike" cap="none" dirty="0">
                          <a:effectLst/>
                          <a:sym typeface="Arial"/>
                        </a:rPr>
                        <a:t>Equipo de computo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/>
                        <a:buChar char="•"/>
                      </a:pPr>
                      <a:endParaRPr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$30.00 M/N mensuales por locatario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Por medio de </a:t>
                      </a:r>
                      <a:r>
                        <a:rPr lang="es-MX" sz="1100" u="none" strike="noStrike" cap="none" dirty="0" err="1">
                          <a:effectLst/>
                          <a:sym typeface="Arial"/>
                        </a:rPr>
                        <a:t>pay</a:t>
                      </a:r>
                      <a:r>
                        <a:rPr lang="es-MX" sz="1100" u="none" strike="noStrike" cap="none" dirty="0">
                          <a:effectLst/>
                          <a:sym typeface="Arial"/>
                        </a:rPr>
                        <a:t> pal y depósitos bancario.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28571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u="none" strike="noStrike" cap="none" dirty="0" smtClean="0">
                          <a:effectLst/>
                          <a:sym typeface="Arial"/>
                        </a:rPr>
                        <a:t>Deposito</a:t>
                      </a:r>
                      <a:endParaRPr lang="es-MX" sz="1100" u="none" strike="noStrike" cap="none" dirty="0">
                        <a:effectLst/>
                        <a:sym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5" name="Shape 195" descr="Recorte de pantall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644" y="163438"/>
            <a:ext cx="4428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 descr="Recorte de pantall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5719" y="96838"/>
            <a:ext cx="460500" cy="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7669" y="2752530"/>
            <a:ext cx="336600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2275" y="4076602"/>
            <a:ext cx="65250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56744" y="5647903"/>
            <a:ext cx="444600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4162" y="2359100"/>
            <a:ext cx="515437" cy="37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 descr="Recorte de pantall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48719" y="208359"/>
            <a:ext cx="401700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 descr="Recorte de pantall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89575" y="2286050"/>
            <a:ext cx="369900" cy="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 descr="http://www.danielpastorvega.es/wp-content/uploads/2015/06/plantilla-modelo-de-negocio.jpg"/>
          <p:cNvPicPr preferRelativeResize="0"/>
          <p:nvPr/>
        </p:nvPicPr>
        <p:blipFill rotWithShape="1">
          <a:blip r:embed="rId11">
            <a:alphaModFix/>
          </a:blip>
          <a:srcRect l="41095" t="27454" r="42509" b="47583"/>
          <a:stretch/>
        </p:blipFill>
        <p:spPr>
          <a:xfrm>
            <a:off x="6492075" y="149338"/>
            <a:ext cx="450900" cy="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11623675" y="649287"/>
            <a:ext cx="493800" cy="612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0" i="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3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10218713" cy="782638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smtClean="0"/>
              <a:t>Implementación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>
            <a:normAutofit/>
          </a:bodyPr>
          <a:lstStyle/>
          <a:p>
            <a:pPr rtl="0"/>
            <a:r>
              <a:rPr lang="es-ES" dirty="0" smtClean="0"/>
              <a:t>El proceso fue divido en dos etapas.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/>
        <p:txBody>
          <a:bodyPr rtlCol="0"/>
          <a:lstStyle/>
          <a:p>
            <a:pPr rtl="0"/>
            <a:r>
              <a:rPr lang="es-ES" dirty="0" smtClean="0"/>
              <a:t>Recolección de datos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/>
        <p:txBody>
          <a:bodyPr rtlCol="0">
            <a:noAutofit/>
          </a:bodyPr>
          <a:lstStyle/>
          <a:p>
            <a:pPr rtl="0">
              <a:lnSpc>
                <a:spcPct val="110000"/>
              </a:lnSpc>
            </a:pPr>
            <a:r>
              <a:rPr lang="es-ES" dirty="0" smtClean="0"/>
              <a:t>Se acudió con los administradores del mercado explicando la propuesta y tomando en cuenta una prueba piloto.</a:t>
            </a:r>
          </a:p>
          <a:p>
            <a:pPr rtl="0">
              <a:lnSpc>
                <a:spcPct val="110000"/>
              </a:lnSpc>
            </a:pPr>
            <a:r>
              <a:rPr lang="es-ES" dirty="0" smtClean="0"/>
              <a:t>Se entregó una encuesta a cada locatario que decidió participar.</a:t>
            </a:r>
          </a:p>
          <a:p>
            <a:pPr rtl="0">
              <a:lnSpc>
                <a:spcPct val="110000"/>
              </a:lnSpc>
            </a:pPr>
            <a:r>
              <a:rPr lang="es-ES" dirty="0" smtClean="0"/>
              <a:t>Los datos obtenidos fueron almacenados en una base de datos y posteriormente consultados a través de un API.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2CB9BD-51FF-4C3D-BDD7-A004B05B152F}"/>
              </a:ext>
            </a:extLst>
          </p:cNvPr>
          <p:cNvSpPr>
            <a:spLocks noGrp="1"/>
          </p:cNvSpPr>
          <p:nvPr>
            <p:ph type="body" idx="18"/>
          </p:nvPr>
        </p:nvSpPr>
        <p:spPr bwMode="grayWhite"/>
        <p:txBody>
          <a:bodyPr rtlCol="0"/>
          <a:lstStyle/>
          <a:p>
            <a:pPr rtl="0"/>
            <a:r>
              <a:rPr lang="es-ES" dirty="0" smtClean="0"/>
              <a:t>Desarrollo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/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El proceso de desarrollo fue enfocado a la plataforma Android</a:t>
            </a:r>
            <a:r>
              <a:rPr lang="es-ES" dirty="0" smtClean="0"/>
              <a:t>.</a:t>
            </a:r>
          </a:p>
          <a:p>
            <a:pPr rtl="0">
              <a:lnSpc>
                <a:spcPct val="100000"/>
              </a:lnSpc>
            </a:pPr>
            <a:r>
              <a:rPr lang="es-ES" dirty="0" smtClean="0"/>
              <a:t>Una vez que ya se contaba con el API, la aplicación fue diseñada en basé a la información recolectada.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1347537" y="444817"/>
            <a:ext cx="9721515" cy="1317482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smtClean="0"/>
              <a:t>Tabla de gastos anuales</a:t>
            </a:r>
            <a:endParaRPr lang="es-ES" dirty="0"/>
          </a:p>
        </p:txBody>
      </p:sp>
      <p:graphicFrame>
        <p:nvGraphicFramePr>
          <p:cNvPr id="7" name="Marcador de posición de tabla 6">
            <a:extLst>
              <a:ext uri="{FF2B5EF4-FFF2-40B4-BE49-F238E27FC236}">
                <a16:creationId xmlns:a16="http://schemas.microsoft.com/office/drawing/2014/main" id="{57A2F8E4-E36A-48D7-B6C1-F49851F68C74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424769810"/>
              </p:ext>
            </p:extLst>
          </p:nvPr>
        </p:nvGraphicFramePr>
        <p:xfrm>
          <a:off x="1645921" y="1969001"/>
          <a:ext cx="8761616" cy="350919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208223">
                  <a:extLst>
                    <a:ext uri="{9D8B030D-6E8A-4147-A177-3AD203B41FA5}">
                      <a16:colId xmlns:a16="http://schemas.microsoft.com/office/drawing/2014/main" val="3380805304"/>
                    </a:ext>
                  </a:extLst>
                </a:gridCol>
                <a:gridCol w="2033830">
                  <a:extLst>
                    <a:ext uri="{9D8B030D-6E8A-4147-A177-3AD203B41FA5}">
                      <a16:colId xmlns:a16="http://schemas.microsoft.com/office/drawing/2014/main" val="2052351992"/>
                    </a:ext>
                  </a:extLst>
                </a:gridCol>
                <a:gridCol w="1506521">
                  <a:extLst>
                    <a:ext uri="{9D8B030D-6E8A-4147-A177-3AD203B41FA5}">
                      <a16:colId xmlns:a16="http://schemas.microsoft.com/office/drawing/2014/main" val="3602576919"/>
                    </a:ext>
                  </a:extLst>
                </a:gridCol>
                <a:gridCol w="1506521">
                  <a:extLst>
                    <a:ext uri="{9D8B030D-6E8A-4147-A177-3AD203B41FA5}">
                      <a16:colId xmlns:a16="http://schemas.microsoft.com/office/drawing/2014/main" val="3927876456"/>
                    </a:ext>
                  </a:extLst>
                </a:gridCol>
                <a:gridCol w="1506521">
                  <a:extLst>
                    <a:ext uri="{9D8B030D-6E8A-4147-A177-3AD203B41FA5}">
                      <a16:colId xmlns:a16="http://schemas.microsoft.com/office/drawing/2014/main" val="1175270419"/>
                    </a:ext>
                  </a:extLst>
                </a:gridCol>
              </a:tblGrid>
              <a:tr h="389910">
                <a:tc>
                  <a:txBody>
                    <a:bodyPr/>
                    <a:lstStyle/>
                    <a:p>
                      <a:pPr rtl="0"/>
                      <a:endParaRPr lang="es-ES" noProof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500" b="1" noProof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2019</a:t>
                      </a:r>
                      <a:endParaRPr lang="es-ES" sz="1500" b="1" noProof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500" b="1" noProof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2020</a:t>
                      </a:r>
                      <a:endParaRPr lang="es-ES" sz="1500" b="1" noProof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500" b="1" noProof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2021</a:t>
                      </a:r>
                      <a:endParaRPr lang="es-ES" sz="1500" b="1" noProof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500" b="1" noProof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2022</a:t>
                      </a:r>
                      <a:endParaRPr lang="es-ES" sz="1500" b="1" noProof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03179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rtl="0"/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Equipo de Computo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41,000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73105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Servidor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85302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Servicios (Luz, Tel.)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21441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Smartphone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41867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Papelería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61358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err="1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Firebase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33394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Salarios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180,000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144,000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108,000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108,000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58998"/>
                  </a:ext>
                </a:extLst>
              </a:tr>
              <a:tr h="389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kern="1200" noProof="0" dirty="0" smtClean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+mn-cs"/>
                        </a:rPr>
                        <a:t>Total</a:t>
                      </a:r>
                      <a:endParaRPr lang="es-ES" sz="1500" b="0" kern="1200" noProof="0" dirty="0">
                        <a:solidFill>
                          <a:schemeClr val="tx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251,200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174,200</a:t>
                      </a:r>
                      <a:endParaRPr lang="es-ES" sz="1400" i="0" kern="1200" noProof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138,200</a:t>
                      </a:r>
                      <a:endParaRPr lang="es-ES" sz="1400" i="0" kern="1200" noProof="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-ES" sz="1400" i="0" kern="1200" noProof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138,200</a:t>
                      </a:r>
                      <a:endParaRPr lang="es-ES" sz="1400" i="0" kern="1200" noProof="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031441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30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32015"/>
            <a:ext cx="5056083" cy="1283369"/>
          </a:xfrm>
        </p:spPr>
        <p:txBody>
          <a:bodyPr rtlCol="0"/>
          <a:lstStyle/>
          <a:p>
            <a:r>
              <a:rPr lang="es-ES" noProof="1"/>
              <a:t>Porcentajes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9</a:t>
            </a:fld>
            <a:endParaRPr lang="es-ES"/>
          </a:p>
        </p:txBody>
      </p:sp>
      <p:graphicFrame>
        <p:nvGraphicFramePr>
          <p:cNvPr id="7" name="Marcador de 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781618"/>
              </p:ext>
            </p:extLst>
          </p:nvPr>
        </p:nvGraphicFramePr>
        <p:xfrm>
          <a:off x="5131838" y="820136"/>
          <a:ext cx="6811347" cy="47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557900" y="2200701"/>
            <a:ext cx="4346609" cy="3959030"/>
          </a:xfrm>
        </p:spPr>
        <p:txBody>
          <a:bodyPr rtlCol="0">
            <a:normAutofit/>
          </a:bodyPr>
          <a:lstStyle/>
          <a:p>
            <a:r>
              <a:rPr lang="es-ES" noProof="1" smtClean="0"/>
              <a:t>$30 pesos </a:t>
            </a:r>
            <a:r>
              <a:rPr lang="es-ES" noProof="1" smtClean="0"/>
              <a:t>mensuales </a:t>
            </a:r>
            <a:r>
              <a:rPr lang="es-ES" noProof="1" smtClean="0"/>
              <a:t>por locatario</a:t>
            </a:r>
            <a:endParaRPr lang="es-ES" noProof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noProof="1" smtClean="0"/>
              <a:t>1 año 100 locatarios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noProof="1" smtClean="0"/>
              <a:t>2 año 400 locatarios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noProof="1" smtClean="0"/>
              <a:t>3 año 900 locatarios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noProof="1" smtClean="0"/>
              <a:t>4 año </a:t>
            </a:r>
            <a:r>
              <a:rPr lang="es-ES" noProof="1"/>
              <a:t>2</a:t>
            </a:r>
            <a:r>
              <a:rPr lang="es-ES" noProof="1" smtClean="0"/>
              <a:t>000 locatarios</a:t>
            </a:r>
          </a:p>
        </p:txBody>
      </p:sp>
    </p:spTree>
    <p:extLst>
      <p:ext uri="{BB962C8B-B14F-4D97-AF65-F5344CB8AC3E}">
        <p14:creationId xmlns:p14="http://schemas.microsoft.com/office/powerpoint/2010/main" val="37161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704_TF45331398" id="{7B17669D-3993-46FF-9D57-72D6711C80A1}" vid="{6E7079E0-5D52-42C6-BBB3-6371C3B42A2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universal</Template>
  <TotalTime>0</TotalTime>
  <Words>1033</Words>
  <Application>Microsoft Office PowerPoint</Application>
  <PresentationFormat>Panorámica</PresentationFormat>
  <Paragraphs>184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Lucida Grande</vt:lpstr>
      <vt:lpstr>Nunito</vt:lpstr>
      <vt:lpstr>Verdana</vt:lpstr>
      <vt:lpstr>Wingdings</vt:lpstr>
      <vt:lpstr>Tema de Office</vt:lpstr>
      <vt:lpstr>LA PLAZA  GRANDE</vt:lpstr>
      <vt:lpstr>¿Qué es la Plaza Grande?</vt:lpstr>
      <vt:lpstr>¿Qué abarca?</vt:lpstr>
      <vt:lpstr>Objetivo</vt:lpstr>
      <vt:lpstr>Innovación</vt:lpstr>
      <vt:lpstr>Presentación de PowerPoint</vt:lpstr>
      <vt:lpstr>Implementación</vt:lpstr>
      <vt:lpstr>Tabla de gastos anuales</vt:lpstr>
      <vt:lpstr>Porcentajes</vt:lpstr>
      <vt:lpstr>Competencia</vt:lpstr>
      <vt:lpstr>Barreras y alcances</vt:lpstr>
      <vt:lpstr>MUCHAS 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2019-05-31T16:38:08Z</dcterms:created>
  <dcterms:modified xsi:type="dcterms:W3CDTF">2019-06-05T01:06:31Z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